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23"/>
  </p:notesMasterIdLst>
  <p:handoutMasterIdLst>
    <p:handoutMasterId r:id="rId24"/>
  </p:handoutMasterIdLst>
  <p:sldIdLst>
    <p:sldId id="353" r:id="rId2"/>
    <p:sldId id="357" r:id="rId3"/>
    <p:sldId id="359" r:id="rId4"/>
    <p:sldId id="358" r:id="rId5"/>
    <p:sldId id="360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71" r:id="rId16"/>
    <p:sldId id="370" r:id="rId17"/>
    <p:sldId id="372" r:id="rId18"/>
    <p:sldId id="373" r:id="rId19"/>
    <p:sldId id="374" r:id="rId20"/>
    <p:sldId id="375" r:id="rId21"/>
    <p:sldId id="376" r:id="rId22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0B000472-CAA5-4379-A368-D84E4E6FB97F}">
          <p14:sldIdLst>
            <p14:sldId id="353"/>
          </p14:sldIdLst>
        </p14:section>
        <p14:section name="未命名的章節" id="{209E5639-39EE-4EDA-8E0E-A7BCE8ABB58F}">
          <p14:sldIdLst>
            <p14:sldId id="357"/>
            <p14:sldId id="359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67"/>
            <p14:sldId id="368"/>
            <p14:sldId id="369"/>
            <p14:sldId id="371"/>
            <p14:sldId id="370"/>
            <p14:sldId id="372"/>
            <p14:sldId id="373"/>
            <p14:sldId id="374"/>
            <p14:sldId id="375"/>
            <p14:sldId id="3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CC6600"/>
    <a:srgbClr val="66FF33"/>
    <a:srgbClr val="EBEBFF"/>
    <a:srgbClr val="E7E7FF"/>
    <a:srgbClr val="E1E1FF"/>
    <a:srgbClr val="CCCCFF"/>
    <a:srgbClr val="00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8" autoAdjust="0"/>
    <p:restoredTop sz="79859" autoAdjust="0"/>
  </p:normalViewPr>
  <p:slideViewPr>
    <p:cSldViewPr>
      <p:cViewPr varScale="1">
        <p:scale>
          <a:sx n="93" d="100"/>
          <a:sy n="93" d="100"/>
        </p:scale>
        <p:origin x="187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2017/6/20</a:t>
            </a:fld>
            <a:endParaRPr lang="en-US" altLang="zh-TW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119516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733350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67941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683811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806555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342059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124880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79187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499171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39973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63775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392327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85900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9939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5738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72112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9832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42744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28173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3549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2017/6/20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sz="2800" b="1" i="0" dirty="0"/>
              <a:t>Virtual TCAM for Data Center Switches</a:t>
            </a:r>
            <a:endParaRPr lang="zh-TW" altLang="zh-TW" sz="2800" i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/>
              <a:t>Author: </a:t>
            </a:r>
            <a:r>
              <a:rPr lang="en-US" altLang="zh-TW" sz="1800" dirty="0" err="1"/>
              <a:t>Qasim</a:t>
            </a:r>
            <a:r>
              <a:rPr lang="en-US" altLang="zh-TW" sz="1800" dirty="0"/>
              <a:t> Maqbool, Junaid Zulfiqar, </a:t>
            </a:r>
            <a:r>
              <a:rPr lang="en-US" altLang="zh-TW" sz="1800" dirty="0" err="1"/>
              <a:t>Sohaib</a:t>
            </a:r>
            <a:r>
              <a:rPr lang="en-US" altLang="zh-TW" sz="1800" dirty="0"/>
              <a:t> </a:t>
            </a:r>
            <a:r>
              <a:rPr lang="en-US" altLang="zh-TW" sz="1800" dirty="0" err="1"/>
              <a:t>Ayub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Aamir</a:t>
            </a:r>
            <a:r>
              <a:rPr lang="en-US" altLang="zh-TW" sz="1800" dirty="0"/>
              <a:t> </a:t>
            </a:r>
            <a:r>
              <a:rPr lang="en-US" altLang="zh-TW" sz="1800" dirty="0" err="1"/>
              <a:t>Shafi</a:t>
            </a:r>
            <a:endParaRPr lang="en-US" altLang="zh-TW" sz="1800" dirty="0"/>
          </a:p>
          <a:p>
            <a:pPr algn="l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Publisher/Conference: </a:t>
            </a:r>
            <a:r>
              <a:rPr lang="en-US" altLang="zh-TW" sz="1800" dirty="0"/>
              <a:t>2015 IEEE Conference on Network Function Virtualization and Software Defined </a:t>
            </a:r>
            <a:r>
              <a:rPr lang="en-US" altLang="zh-TW" sz="1800" dirty="0" smtClean="0"/>
              <a:t>Network</a:t>
            </a:r>
            <a:endPara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</a:t>
            </a:r>
            <a:r>
              <a:rPr lang="en-US" altLang="zh-TW" sz="1800" dirty="0"/>
              <a:t>Cheng-Feng </a:t>
            </a:r>
            <a:r>
              <a:rPr lang="en-US" altLang="zh-TW" sz="1800" dirty="0" err="1"/>
              <a:t>Ke</a:t>
            </a:r>
            <a:endParaRPr lang="en-US" altLang="zh-TW" sz="1800" dirty="0"/>
          </a:p>
          <a:p>
            <a:pPr algn="l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Date: 2017/06/20</a:t>
            </a:r>
            <a:endParaRPr kumimoji="0" lang="en-US" altLang="zh-TW" sz="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ARCHITECTURE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pic>
        <p:nvPicPr>
          <p:cNvPr id="57" name="圖片 56">
            <a:extLst>
              <a:ext uri="{FF2B5EF4-FFF2-40B4-BE49-F238E27FC236}">
                <a16:creationId xmlns:a16="http://schemas.microsoft.com/office/drawing/2014/main" id="{CC630165-763F-4C54-8C48-8980DD7597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8" y="1433270"/>
            <a:ext cx="4776494" cy="5294667"/>
          </a:xfrm>
          <a:prstGeom prst="rect">
            <a:avLst/>
          </a:prstGeom>
        </p:spPr>
      </p:pic>
      <p:sp>
        <p:nvSpPr>
          <p:cNvPr id="58" name="內容版面配置區 6">
            <a:extLst>
              <a:ext uri="{FF2B5EF4-FFF2-40B4-BE49-F238E27FC236}">
                <a16:creationId xmlns:a16="http://schemas.microsoft.com/office/drawing/2014/main" id="{A1DC52B8-8298-434B-B111-D5E32B759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12875"/>
            <a:ext cx="3413956" cy="4530725"/>
          </a:xfrm>
        </p:spPr>
        <p:txBody>
          <a:bodyPr/>
          <a:lstStyle/>
          <a:p>
            <a:r>
              <a:rPr lang="en-US" altLang="zh-TW" sz="2800" dirty="0"/>
              <a:t>Figure 2 – 205:</a:t>
            </a:r>
          </a:p>
          <a:p>
            <a:pPr marL="0" indent="0">
              <a:buNone/>
            </a:pPr>
            <a:endParaRPr lang="en-US" altLang="zh-TW" sz="2800" dirty="0"/>
          </a:p>
          <a:p>
            <a:pPr marL="0" indent="0">
              <a:buNone/>
            </a:pPr>
            <a:r>
              <a:rPr lang="en-US" altLang="zh-TW" sz="2800" dirty="0"/>
              <a:t>The Mirror TCAM Table (MTT) is a </a:t>
            </a:r>
            <a:r>
              <a:rPr lang="en-US" altLang="zh-TW" sz="2800" dirty="0">
                <a:solidFill>
                  <a:srgbClr val="FF0000"/>
                </a:solidFill>
              </a:rPr>
              <a:t>linked list</a:t>
            </a:r>
            <a:r>
              <a:rPr lang="en-US" altLang="zh-TW" sz="2800" dirty="0"/>
              <a:t> that mirrors contents of the switch TCAM.</a:t>
            </a:r>
            <a:endParaRPr lang="zh-TW" altLang="en-US" sz="28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5A02364-93AA-4FFD-B10D-F7EE04A9159B}"/>
              </a:ext>
            </a:extLst>
          </p:cNvPr>
          <p:cNvSpPr/>
          <p:nvPr/>
        </p:nvSpPr>
        <p:spPr>
          <a:xfrm>
            <a:off x="8458200" y="2348880"/>
            <a:ext cx="641423" cy="3240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0466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ARCHITECTURE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pic>
        <p:nvPicPr>
          <p:cNvPr id="57" name="圖片 56">
            <a:extLst>
              <a:ext uri="{FF2B5EF4-FFF2-40B4-BE49-F238E27FC236}">
                <a16:creationId xmlns:a16="http://schemas.microsoft.com/office/drawing/2014/main" id="{CC630165-763F-4C54-8C48-8980DD7597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8" y="1433270"/>
            <a:ext cx="4776494" cy="5294667"/>
          </a:xfrm>
          <a:prstGeom prst="rect">
            <a:avLst/>
          </a:prstGeom>
        </p:spPr>
      </p:pic>
      <p:sp>
        <p:nvSpPr>
          <p:cNvPr id="58" name="內容版面配置區 6">
            <a:extLst>
              <a:ext uri="{FF2B5EF4-FFF2-40B4-BE49-F238E27FC236}">
                <a16:creationId xmlns:a16="http://schemas.microsoft.com/office/drawing/2014/main" id="{A1DC52B8-8298-434B-B111-D5E32B759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12875"/>
            <a:ext cx="3413956" cy="4530725"/>
          </a:xfrm>
        </p:spPr>
        <p:txBody>
          <a:bodyPr/>
          <a:lstStyle/>
          <a:p>
            <a:r>
              <a:rPr lang="en-US" altLang="zh-TW" sz="2800" dirty="0"/>
              <a:t>Figure 2 – 206:</a:t>
            </a:r>
          </a:p>
          <a:p>
            <a:pPr marL="0" indent="0">
              <a:buNone/>
            </a:pPr>
            <a:endParaRPr lang="en-US" altLang="zh-TW" sz="2800" dirty="0"/>
          </a:p>
          <a:p>
            <a:pPr marL="0" indent="0">
              <a:buNone/>
            </a:pPr>
            <a:r>
              <a:rPr lang="en-US" altLang="zh-TW" sz="2800" dirty="0"/>
              <a:t>T-Flex application soft switches the </a:t>
            </a:r>
            <a:r>
              <a:rPr lang="en-US" altLang="zh-TW" sz="2800" dirty="0">
                <a:solidFill>
                  <a:srgbClr val="FF0000"/>
                </a:solidFill>
              </a:rPr>
              <a:t>incoming packet to its destination front panel port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5A02364-93AA-4FFD-B10D-F7EE04A9159B}"/>
              </a:ext>
            </a:extLst>
          </p:cNvPr>
          <p:cNvSpPr/>
          <p:nvPr/>
        </p:nvSpPr>
        <p:spPr>
          <a:xfrm>
            <a:off x="8458200" y="2924944"/>
            <a:ext cx="641423" cy="3240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3050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ARCHITECTURE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58" name="內容版面配置區 6">
            <a:extLst>
              <a:ext uri="{FF2B5EF4-FFF2-40B4-BE49-F238E27FC236}">
                <a16:creationId xmlns:a16="http://schemas.microsoft.com/office/drawing/2014/main" id="{A1DC52B8-8298-434B-B111-D5E32B759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12875"/>
            <a:ext cx="8130480" cy="4530725"/>
          </a:xfrm>
        </p:spPr>
        <p:txBody>
          <a:bodyPr/>
          <a:lstStyle/>
          <a:p>
            <a:r>
              <a:rPr lang="en-US" altLang="zh-TW" sz="2800" dirty="0"/>
              <a:t>Figure 2 – 207: T-Flex starts a </a:t>
            </a:r>
            <a:r>
              <a:rPr lang="en-US" altLang="zh-TW" sz="2800" dirty="0">
                <a:solidFill>
                  <a:srgbClr val="FF0000"/>
                </a:solidFill>
              </a:rPr>
              <a:t>synchronization thread</a:t>
            </a:r>
            <a:r>
              <a:rPr lang="en-US" altLang="zh-TW" sz="2800" dirty="0"/>
              <a:t>, which is responsible for inserting all scheduled leaf nodes. While this thread inserts new nodes, it also </a:t>
            </a:r>
            <a:r>
              <a:rPr lang="en-US" altLang="zh-TW" sz="2800" dirty="0">
                <a:solidFill>
                  <a:srgbClr val="FF0000"/>
                </a:solidFill>
              </a:rPr>
              <a:t>makes room in the switch TCAM by running an eviction algorithm that inspects corresponding bytes count of each rule</a:t>
            </a:r>
            <a:r>
              <a:rPr lang="en-US" altLang="zh-TW" sz="2800" dirty="0"/>
              <a:t> and makes the eviction decision. In summary, the sync thread decides to evict any node with </a:t>
            </a:r>
            <a:r>
              <a:rPr lang="en-US" altLang="zh-TW" sz="2800" dirty="0">
                <a:solidFill>
                  <a:srgbClr val="FF0000"/>
                </a:solidFill>
              </a:rPr>
              <a:t>least bytes counts </a:t>
            </a:r>
            <a:r>
              <a:rPr lang="en-US" altLang="zh-TW" sz="2800" dirty="0"/>
              <a:t>since this has been the </a:t>
            </a:r>
            <a:r>
              <a:rPr lang="en-US" altLang="zh-TW" sz="2800" dirty="0">
                <a:solidFill>
                  <a:srgbClr val="FF0000"/>
                </a:solidFill>
              </a:rPr>
              <a:t>least used</a:t>
            </a:r>
            <a:r>
              <a:rPr lang="en-US" altLang="zh-TW" sz="2800" dirty="0"/>
              <a:t> set of rules in the switch TCAM.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09222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Partition-with-Splitting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FFA68401-4597-44EC-B200-C1D9E213C0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210" y="1196752"/>
            <a:ext cx="6194986" cy="5600700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CB4CDD2D-59C8-4AB1-8B12-71C0BA5A9C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982422"/>
              </p:ext>
            </p:extLst>
          </p:nvPr>
        </p:nvGraphicFramePr>
        <p:xfrm>
          <a:off x="6693780" y="1770335"/>
          <a:ext cx="1764420" cy="39094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4420">
                  <a:extLst>
                    <a:ext uri="{9D8B030D-6E8A-4147-A177-3AD203B41FA5}">
                      <a16:colId xmlns:a16="http://schemas.microsoft.com/office/drawing/2014/main" val="1059972596"/>
                    </a:ext>
                  </a:extLst>
                </a:gridCol>
              </a:tblGrid>
              <a:tr h="97736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TCAM</a:t>
                      </a:r>
                      <a:endParaRPr lang="zh-TW" altLang="en-US" sz="2800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44886"/>
                  </a:ext>
                </a:extLst>
              </a:tr>
              <a:tr h="97736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Reg #1</a:t>
                      </a:r>
                    </a:p>
                    <a:p>
                      <a:pPr algn="ctr"/>
                      <a:r>
                        <a:rPr lang="en-US" altLang="zh-TW" dirty="0"/>
                        <a:t>(R4)</a:t>
                      </a:r>
                    </a:p>
                    <a:p>
                      <a:pPr algn="ctr"/>
                      <a:r>
                        <a:rPr lang="en-US" altLang="zh-TW" dirty="0"/>
                        <a:t>(R6)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5113943"/>
                  </a:ext>
                </a:extLst>
              </a:tr>
              <a:tr h="97736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Reg #2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(R3)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(R5)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5186305"/>
                  </a:ext>
                </a:extLst>
              </a:tr>
              <a:tr h="97736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Reg #4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(R2)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(R6)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0592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0169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Partition-with-Splitting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FFA68401-4597-44EC-B200-C1D9E213C0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210" y="1196752"/>
            <a:ext cx="6194986" cy="5600700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CB4CDD2D-59C8-4AB1-8B12-71C0BA5A9C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403374"/>
              </p:ext>
            </p:extLst>
          </p:nvPr>
        </p:nvGraphicFramePr>
        <p:xfrm>
          <a:off x="6693780" y="1770335"/>
          <a:ext cx="1764420" cy="39094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4420">
                  <a:extLst>
                    <a:ext uri="{9D8B030D-6E8A-4147-A177-3AD203B41FA5}">
                      <a16:colId xmlns:a16="http://schemas.microsoft.com/office/drawing/2014/main" val="1059972596"/>
                    </a:ext>
                  </a:extLst>
                </a:gridCol>
              </a:tblGrid>
              <a:tr h="97736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TCAM</a:t>
                      </a:r>
                      <a:endParaRPr lang="zh-TW" altLang="en-US" sz="2800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44886"/>
                  </a:ext>
                </a:extLst>
              </a:tr>
              <a:tr h="97736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Reg #1</a:t>
                      </a:r>
                    </a:p>
                    <a:p>
                      <a:pPr algn="ctr"/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R4</a:t>
                      </a:r>
                      <a:r>
                        <a:rPr lang="en-US" altLang="zh-TW" dirty="0"/>
                        <a:t>)</a:t>
                      </a:r>
                    </a:p>
                    <a:p>
                      <a:pPr algn="ctr"/>
                      <a:r>
                        <a:rPr lang="en-US" altLang="zh-TW" dirty="0"/>
                        <a:t>(R6)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5113943"/>
                  </a:ext>
                </a:extLst>
              </a:tr>
              <a:tr h="97736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Reg #2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(R3)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(R5)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5186305"/>
                  </a:ext>
                </a:extLst>
              </a:tr>
              <a:tr h="97736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Reg #4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(R2)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(R6)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0592743"/>
                  </a:ext>
                </a:extLst>
              </a:tr>
            </a:tbl>
          </a:graphicData>
        </a:graphic>
      </p:graphicFrame>
      <p:pic>
        <p:nvPicPr>
          <p:cNvPr id="7" name="Picture 4" descr="「mail」的圖片搜尋結果">
            <a:extLst>
              <a:ext uri="{FF2B5EF4-FFF2-40B4-BE49-F238E27FC236}">
                <a16:creationId xmlns:a16="http://schemas.microsoft.com/office/drawing/2014/main" id="{0AFE2E5A-8692-4467-A560-04ABCE47B8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48" y="5765366"/>
            <a:ext cx="769347" cy="769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字方塊 7">
            <a:extLst>
              <a:ext uri="{FF2B5EF4-FFF2-40B4-BE49-F238E27FC236}">
                <a16:creationId xmlns:a16="http://schemas.microsoft.com/office/drawing/2014/main" id="{85980AF8-4DF5-4301-8184-84B5B253707E}"/>
              </a:ext>
            </a:extLst>
          </p:cNvPr>
          <p:cNvSpPr txBox="1"/>
          <p:nvPr/>
        </p:nvSpPr>
        <p:spPr>
          <a:xfrm>
            <a:off x="153384" y="6350047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en-US" altLang="zh-TW" b="1" dirty="0" err="1">
                <a:solidFill>
                  <a:srgbClr val="FF0000"/>
                </a:solidFill>
              </a:rPr>
              <a:t>src</a:t>
            </a:r>
            <a:r>
              <a:rPr lang="en-US" altLang="zh-TW" b="1" dirty="0">
                <a:solidFill>
                  <a:srgbClr val="FF0000"/>
                </a:solidFill>
              </a:rPr>
              <a:t>=1, </a:t>
            </a:r>
            <a:r>
              <a:rPr lang="en-US" altLang="zh-TW" b="1" dirty="0" err="1">
                <a:solidFill>
                  <a:srgbClr val="FF0000"/>
                </a:solidFill>
              </a:rPr>
              <a:t>dst</a:t>
            </a:r>
            <a:r>
              <a:rPr lang="en-US" altLang="zh-TW" b="1" dirty="0">
                <a:solidFill>
                  <a:srgbClr val="FF0000"/>
                </a:solidFill>
              </a:rPr>
              <a:t>=2)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cxnSp>
        <p:nvCxnSpPr>
          <p:cNvPr id="9" name="直線接點 10">
            <a:extLst>
              <a:ext uri="{FF2B5EF4-FFF2-40B4-BE49-F238E27FC236}">
                <a16:creationId xmlns:a16="http://schemas.microsoft.com/office/drawing/2014/main" id="{F50D661F-B123-4B93-B44B-33745553514C}"/>
              </a:ext>
            </a:extLst>
          </p:cNvPr>
          <p:cNvCxnSpPr>
            <a:cxnSpLocks/>
          </p:cNvCxnSpPr>
          <p:nvPr/>
        </p:nvCxnSpPr>
        <p:spPr>
          <a:xfrm flipV="1">
            <a:off x="899592" y="4509120"/>
            <a:ext cx="180020" cy="1256246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0">
            <a:extLst>
              <a:ext uri="{FF2B5EF4-FFF2-40B4-BE49-F238E27FC236}">
                <a16:creationId xmlns:a16="http://schemas.microsoft.com/office/drawing/2014/main" id="{BF08D419-4F01-4936-A5D2-652F37274774}"/>
              </a:ext>
            </a:extLst>
          </p:cNvPr>
          <p:cNvCxnSpPr>
            <a:cxnSpLocks/>
          </p:cNvCxnSpPr>
          <p:nvPr/>
        </p:nvCxnSpPr>
        <p:spPr>
          <a:xfrm flipV="1">
            <a:off x="1380595" y="3241242"/>
            <a:ext cx="5891705" cy="943843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C890E356-A1ED-470A-97AE-64A358CB562B}"/>
              </a:ext>
            </a:extLst>
          </p:cNvPr>
          <p:cNvSpPr txBox="1"/>
          <p:nvPr/>
        </p:nvSpPr>
        <p:spPr>
          <a:xfrm>
            <a:off x="7776356" y="3056576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DROP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958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Partition-with-Splitting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FFA68401-4597-44EC-B200-C1D9E213C0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210" y="1196752"/>
            <a:ext cx="6194986" cy="5600700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CB4CDD2D-59C8-4AB1-8B12-71C0BA5A9C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575665"/>
              </p:ext>
            </p:extLst>
          </p:nvPr>
        </p:nvGraphicFramePr>
        <p:xfrm>
          <a:off x="6693780" y="1770335"/>
          <a:ext cx="1764420" cy="39094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4420">
                  <a:extLst>
                    <a:ext uri="{9D8B030D-6E8A-4147-A177-3AD203B41FA5}">
                      <a16:colId xmlns:a16="http://schemas.microsoft.com/office/drawing/2014/main" val="1059972596"/>
                    </a:ext>
                  </a:extLst>
                </a:gridCol>
              </a:tblGrid>
              <a:tr h="97736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TCAM</a:t>
                      </a:r>
                      <a:endParaRPr lang="zh-TW" altLang="en-US" sz="2800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44886"/>
                  </a:ext>
                </a:extLst>
              </a:tr>
              <a:tr h="97736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Reg #4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(R2)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(R6)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5113943"/>
                  </a:ext>
                </a:extLst>
              </a:tr>
              <a:tr h="97736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Reg #2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(R3)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(R5)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5186305"/>
                  </a:ext>
                </a:extLst>
              </a:tr>
              <a:tr h="97736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Reg #1</a:t>
                      </a:r>
                    </a:p>
                    <a:p>
                      <a:pPr algn="ctr"/>
                      <a:r>
                        <a:rPr lang="en-US" altLang="zh-TW" dirty="0"/>
                        <a:t>(R4)</a:t>
                      </a:r>
                    </a:p>
                    <a:p>
                      <a:pPr algn="ctr"/>
                      <a:r>
                        <a:rPr lang="en-US" altLang="zh-TW" dirty="0"/>
                        <a:t>(R6)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0592743"/>
                  </a:ext>
                </a:extLst>
              </a:tr>
            </a:tbl>
          </a:graphicData>
        </a:graphic>
      </p:graphicFrame>
      <p:sp>
        <p:nvSpPr>
          <p:cNvPr id="17" name="弧形 16">
            <a:extLst>
              <a:ext uri="{FF2B5EF4-FFF2-40B4-BE49-F238E27FC236}">
                <a16:creationId xmlns:a16="http://schemas.microsoft.com/office/drawing/2014/main" id="{DC75A674-F95D-4EED-8B96-183FB8927759}"/>
              </a:ext>
            </a:extLst>
          </p:cNvPr>
          <p:cNvSpPr/>
          <p:nvPr/>
        </p:nvSpPr>
        <p:spPr>
          <a:xfrm rot="2075479">
            <a:off x="6594117" y="3121030"/>
            <a:ext cx="1727039" cy="2587930"/>
          </a:xfrm>
          <a:prstGeom prst="arc">
            <a:avLst/>
          </a:prstGeom>
          <a:noFill/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弧形 17">
            <a:extLst>
              <a:ext uri="{FF2B5EF4-FFF2-40B4-BE49-F238E27FC236}">
                <a16:creationId xmlns:a16="http://schemas.microsoft.com/office/drawing/2014/main" id="{A48D82A0-BE85-4039-BDA9-D92F267CD3D6}"/>
              </a:ext>
            </a:extLst>
          </p:cNvPr>
          <p:cNvSpPr/>
          <p:nvPr/>
        </p:nvSpPr>
        <p:spPr>
          <a:xfrm rot="13445887">
            <a:off x="6991921" y="2703136"/>
            <a:ext cx="1727039" cy="2587930"/>
          </a:xfrm>
          <a:prstGeom prst="arc">
            <a:avLst/>
          </a:prstGeom>
          <a:noFill/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803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Partition-with-Splitting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FFA68401-4597-44EC-B200-C1D9E213C0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210" y="1196752"/>
            <a:ext cx="6194986" cy="5600700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CB4CDD2D-59C8-4AB1-8B12-71C0BA5A9C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491643"/>
              </p:ext>
            </p:extLst>
          </p:nvPr>
        </p:nvGraphicFramePr>
        <p:xfrm>
          <a:off x="6693780" y="1770335"/>
          <a:ext cx="1764420" cy="39094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4420">
                  <a:extLst>
                    <a:ext uri="{9D8B030D-6E8A-4147-A177-3AD203B41FA5}">
                      <a16:colId xmlns:a16="http://schemas.microsoft.com/office/drawing/2014/main" val="1059972596"/>
                    </a:ext>
                  </a:extLst>
                </a:gridCol>
              </a:tblGrid>
              <a:tr h="97736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TCAM</a:t>
                      </a:r>
                      <a:endParaRPr lang="zh-TW" altLang="en-US" sz="2800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44886"/>
                  </a:ext>
                </a:extLst>
              </a:tr>
              <a:tr h="97736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Reg #4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(R2)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R6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5113943"/>
                  </a:ext>
                </a:extLst>
              </a:tr>
              <a:tr h="97736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Reg #2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(R3)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(R5)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5186305"/>
                  </a:ext>
                </a:extLst>
              </a:tr>
              <a:tr h="97736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Reg #1</a:t>
                      </a:r>
                    </a:p>
                    <a:p>
                      <a:pPr algn="ctr"/>
                      <a:r>
                        <a:rPr lang="en-US" altLang="zh-TW" dirty="0"/>
                        <a:t>(R4)</a:t>
                      </a:r>
                    </a:p>
                    <a:p>
                      <a:pPr algn="ctr"/>
                      <a:r>
                        <a:rPr lang="en-US" altLang="zh-TW" dirty="0"/>
                        <a:t>(R6)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0592743"/>
                  </a:ext>
                </a:extLst>
              </a:tr>
            </a:tbl>
          </a:graphicData>
        </a:graphic>
      </p:graphicFrame>
      <p:pic>
        <p:nvPicPr>
          <p:cNvPr id="7" name="Picture 4" descr="「mail」的圖片搜尋結果">
            <a:extLst>
              <a:ext uri="{FF2B5EF4-FFF2-40B4-BE49-F238E27FC236}">
                <a16:creationId xmlns:a16="http://schemas.microsoft.com/office/drawing/2014/main" id="{0AFE2E5A-8692-4467-A560-04ABCE47B8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48" y="5765366"/>
            <a:ext cx="769347" cy="769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字方塊 7">
            <a:extLst>
              <a:ext uri="{FF2B5EF4-FFF2-40B4-BE49-F238E27FC236}">
                <a16:creationId xmlns:a16="http://schemas.microsoft.com/office/drawing/2014/main" id="{85980AF8-4DF5-4301-8184-84B5B253707E}"/>
              </a:ext>
            </a:extLst>
          </p:cNvPr>
          <p:cNvSpPr txBox="1"/>
          <p:nvPr/>
        </p:nvSpPr>
        <p:spPr>
          <a:xfrm>
            <a:off x="153384" y="6350047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en-US" altLang="zh-TW" b="1" dirty="0" err="1">
                <a:solidFill>
                  <a:srgbClr val="FF0000"/>
                </a:solidFill>
              </a:rPr>
              <a:t>src</a:t>
            </a:r>
            <a:r>
              <a:rPr lang="en-US" altLang="zh-TW" b="1" dirty="0">
                <a:solidFill>
                  <a:srgbClr val="FF0000"/>
                </a:solidFill>
              </a:rPr>
              <a:t>=1, </a:t>
            </a:r>
            <a:r>
              <a:rPr lang="en-US" altLang="zh-TW" b="1" dirty="0" err="1">
                <a:solidFill>
                  <a:srgbClr val="FF0000"/>
                </a:solidFill>
              </a:rPr>
              <a:t>dst</a:t>
            </a:r>
            <a:r>
              <a:rPr lang="en-US" altLang="zh-TW" b="1" dirty="0">
                <a:solidFill>
                  <a:srgbClr val="FF0000"/>
                </a:solidFill>
              </a:rPr>
              <a:t>=2)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cxnSp>
        <p:nvCxnSpPr>
          <p:cNvPr id="9" name="直線接點 10">
            <a:extLst>
              <a:ext uri="{FF2B5EF4-FFF2-40B4-BE49-F238E27FC236}">
                <a16:creationId xmlns:a16="http://schemas.microsoft.com/office/drawing/2014/main" id="{F50D661F-B123-4B93-B44B-33745553514C}"/>
              </a:ext>
            </a:extLst>
          </p:cNvPr>
          <p:cNvCxnSpPr>
            <a:cxnSpLocks/>
          </p:cNvCxnSpPr>
          <p:nvPr/>
        </p:nvCxnSpPr>
        <p:spPr>
          <a:xfrm flipV="1">
            <a:off x="899592" y="4509120"/>
            <a:ext cx="180020" cy="1256246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0">
            <a:extLst>
              <a:ext uri="{FF2B5EF4-FFF2-40B4-BE49-F238E27FC236}">
                <a16:creationId xmlns:a16="http://schemas.microsoft.com/office/drawing/2014/main" id="{BF08D419-4F01-4936-A5D2-652F37274774}"/>
              </a:ext>
            </a:extLst>
          </p:cNvPr>
          <p:cNvCxnSpPr>
            <a:cxnSpLocks/>
          </p:cNvCxnSpPr>
          <p:nvPr/>
        </p:nvCxnSpPr>
        <p:spPr>
          <a:xfrm flipV="1">
            <a:off x="1380595" y="3501008"/>
            <a:ext cx="5891705" cy="684078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C890E356-A1ED-470A-97AE-64A358CB562B}"/>
              </a:ext>
            </a:extLst>
          </p:cNvPr>
          <p:cNvSpPr txBox="1"/>
          <p:nvPr/>
        </p:nvSpPr>
        <p:spPr>
          <a:xfrm>
            <a:off x="7801460" y="3316342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ALLOW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10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Partition-with-Splitting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CB4CDD2D-59C8-4AB1-8B12-71C0BA5A9C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30341"/>
              </p:ext>
            </p:extLst>
          </p:nvPr>
        </p:nvGraphicFramePr>
        <p:xfrm>
          <a:off x="7092280" y="1744200"/>
          <a:ext cx="1764420" cy="39094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4420">
                  <a:extLst>
                    <a:ext uri="{9D8B030D-6E8A-4147-A177-3AD203B41FA5}">
                      <a16:colId xmlns:a16="http://schemas.microsoft.com/office/drawing/2014/main" val="1059972596"/>
                    </a:ext>
                  </a:extLst>
                </a:gridCol>
              </a:tblGrid>
              <a:tr h="97736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/>
                        <a:t>TCAM</a:t>
                      </a:r>
                      <a:endParaRPr lang="zh-TW" altLang="en-US" sz="2800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44886"/>
                  </a:ext>
                </a:extLst>
              </a:tr>
              <a:tr h="97736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Reg #4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(R2-1)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(R6-2)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5113943"/>
                  </a:ext>
                </a:extLst>
              </a:tr>
              <a:tr h="97736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Reg #2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(R3)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(R5)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5186305"/>
                  </a:ext>
                </a:extLst>
              </a:tr>
              <a:tr h="97736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Reg #1</a:t>
                      </a:r>
                    </a:p>
                    <a:p>
                      <a:pPr algn="ctr"/>
                      <a:r>
                        <a:rPr lang="en-US" altLang="zh-TW" dirty="0"/>
                        <a:t>(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R4</a:t>
                      </a:r>
                      <a:r>
                        <a:rPr lang="en-US" altLang="zh-TW" dirty="0"/>
                        <a:t>)</a:t>
                      </a:r>
                    </a:p>
                    <a:p>
                      <a:pPr algn="ctr"/>
                      <a:r>
                        <a:rPr lang="en-US" altLang="zh-TW" dirty="0"/>
                        <a:t>(R6-1)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0592743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B63B0C3F-32F7-425C-95E7-67E65B3C41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052736"/>
            <a:ext cx="4945222" cy="5833219"/>
          </a:xfrm>
          <a:prstGeom prst="rect">
            <a:avLst/>
          </a:prstGeom>
        </p:spPr>
      </p:pic>
      <p:pic>
        <p:nvPicPr>
          <p:cNvPr id="8" name="Picture 4" descr="「mail」的圖片搜尋結果">
            <a:extLst>
              <a:ext uri="{FF2B5EF4-FFF2-40B4-BE49-F238E27FC236}">
                <a16:creationId xmlns:a16="http://schemas.microsoft.com/office/drawing/2014/main" id="{4F44F83C-4EA9-4258-8988-4B033655D2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080" y="5381695"/>
            <a:ext cx="769347" cy="769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452A4D30-8F0A-40EF-A217-4B26CB649222}"/>
              </a:ext>
            </a:extLst>
          </p:cNvPr>
          <p:cNvSpPr txBox="1"/>
          <p:nvPr/>
        </p:nvSpPr>
        <p:spPr>
          <a:xfrm>
            <a:off x="5380216" y="5966376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en-US" altLang="zh-TW" b="1" dirty="0" err="1">
                <a:solidFill>
                  <a:srgbClr val="FF0000"/>
                </a:solidFill>
              </a:rPr>
              <a:t>src</a:t>
            </a:r>
            <a:r>
              <a:rPr lang="en-US" altLang="zh-TW" b="1" dirty="0">
                <a:solidFill>
                  <a:srgbClr val="FF0000"/>
                </a:solidFill>
              </a:rPr>
              <a:t>=1, </a:t>
            </a:r>
            <a:r>
              <a:rPr lang="en-US" altLang="zh-TW" b="1" dirty="0" err="1">
                <a:solidFill>
                  <a:srgbClr val="FF0000"/>
                </a:solidFill>
              </a:rPr>
              <a:t>dst</a:t>
            </a:r>
            <a:r>
              <a:rPr lang="en-US" altLang="zh-TW" b="1" dirty="0">
                <a:solidFill>
                  <a:srgbClr val="FF0000"/>
                </a:solidFill>
              </a:rPr>
              <a:t>=2)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cxnSp>
        <p:nvCxnSpPr>
          <p:cNvPr id="10" name="直線接點 10">
            <a:extLst>
              <a:ext uri="{FF2B5EF4-FFF2-40B4-BE49-F238E27FC236}">
                <a16:creationId xmlns:a16="http://schemas.microsoft.com/office/drawing/2014/main" id="{1D7CA4D3-4225-4F16-BACD-CE5A4E6AECB9}"/>
              </a:ext>
            </a:extLst>
          </p:cNvPr>
          <p:cNvCxnSpPr>
            <a:cxnSpLocks/>
          </p:cNvCxnSpPr>
          <p:nvPr/>
        </p:nvCxnSpPr>
        <p:spPr>
          <a:xfrm flipV="1">
            <a:off x="6336196" y="5157193"/>
            <a:ext cx="1321904" cy="299581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9C94CB23-7CF2-47AF-823B-EA3FB692136E}"/>
              </a:ext>
            </a:extLst>
          </p:cNvPr>
          <p:cNvSpPr txBox="1"/>
          <p:nvPr/>
        </p:nvSpPr>
        <p:spPr>
          <a:xfrm>
            <a:off x="8156216" y="4972527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DROP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557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EVALUATION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  <p:sp>
        <p:nvSpPr>
          <p:cNvPr id="11" name="內容版面配置區 6">
            <a:extLst>
              <a:ext uri="{FF2B5EF4-FFF2-40B4-BE49-F238E27FC236}">
                <a16:creationId xmlns:a16="http://schemas.microsoft.com/office/drawing/2014/main" id="{0E7387B3-2C4D-4A45-941E-D05D79398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12875"/>
            <a:ext cx="8130480" cy="4530725"/>
          </a:xfrm>
        </p:spPr>
        <p:txBody>
          <a:bodyPr/>
          <a:lstStyle/>
          <a:p>
            <a:r>
              <a:rPr lang="en-US" altLang="zh-TW" sz="2800" dirty="0"/>
              <a:t>To evaluate the performance of T-Flex, we deployed it </a:t>
            </a:r>
            <a:r>
              <a:rPr lang="en-US" altLang="zh-TW" sz="2800" dirty="0">
                <a:solidFill>
                  <a:srgbClr val="FF0000"/>
                </a:solidFill>
              </a:rPr>
              <a:t>in an actual data center </a:t>
            </a:r>
            <a:r>
              <a:rPr lang="en-US" altLang="zh-TW" sz="2800" dirty="0"/>
              <a:t>environment.    (p5)</a:t>
            </a:r>
          </a:p>
          <a:p>
            <a:r>
              <a:rPr lang="en-US" altLang="zh-TW" sz="2800" dirty="0"/>
              <a:t>A number of different traffic patterns between these hosts are used to </a:t>
            </a:r>
            <a:r>
              <a:rPr lang="en-US" altLang="zh-TW" sz="2800" dirty="0">
                <a:solidFill>
                  <a:srgbClr val="FF0000"/>
                </a:solidFill>
              </a:rPr>
              <a:t>simulate realistic data center traffic </a:t>
            </a:r>
            <a:r>
              <a:rPr lang="en-US" altLang="zh-TW" sz="2800" dirty="0"/>
              <a:t>scenarios.  (p5)</a:t>
            </a:r>
          </a:p>
          <a:p>
            <a:endParaRPr lang="en-US" altLang="zh-TW" sz="2800" dirty="0"/>
          </a:p>
          <a:p>
            <a:r>
              <a:rPr lang="en-US" altLang="zh-TW" sz="2800" dirty="0"/>
              <a:t>The challenge in evaluating the performance of a system like T-Flex is that in order to get a real measure of its benefits, </a:t>
            </a:r>
            <a:r>
              <a:rPr lang="en-US" altLang="zh-TW" sz="2800" dirty="0">
                <a:solidFill>
                  <a:srgbClr val="FF0000"/>
                </a:solidFill>
              </a:rPr>
              <a:t>it should be deployed in an actual data center setting.  </a:t>
            </a:r>
            <a:r>
              <a:rPr lang="en-US" altLang="zh-TW" sz="2800" dirty="0"/>
              <a:t>(p6)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816949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EVALUATION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  <p:sp>
        <p:nvSpPr>
          <p:cNvPr id="11" name="內容版面配置區 6">
            <a:extLst>
              <a:ext uri="{FF2B5EF4-FFF2-40B4-BE49-F238E27FC236}">
                <a16:creationId xmlns:a16="http://schemas.microsoft.com/office/drawing/2014/main" id="{0E7387B3-2C4D-4A45-941E-D05D79398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12875"/>
            <a:ext cx="8130480" cy="4530725"/>
          </a:xfrm>
        </p:spPr>
        <p:txBody>
          <a:bodyPr/>
          <a:lstStyle/>
          <a:p>
            <a:r>
              <a:rPr lang="en-US" altLang="zh-TW" sz="2800" dirty="0"/>
              <a:t>Intel Seacliff FM6000</a:t>
            </a:r>
          </a:p>
          <a:p>
            <a:r>
              <a:rPr lang="en-US" altLang="zh-TW" sz="2800" dirty="0"/>
              <a:t>Intel Xeon multicore CPU</a:t>
            </a:r>
          </a:p>
          <a:p>
            <a:endParaRPr lang="en-US" altLang="zh-TW" sz="2800" dirty="0"/>
          </a:p>
          <a:p>
            <a:r>
              <a:rPr lang="en-US" altLang="zh-TW" sz="2800" dirty="0"/>
              <a:t>Intel Seacliff Switch provides </a:t>
            </a:r>
            <a:r>
              <a:rPr lang="en-US" altLang="zh-TW" sz="2800" dirty="0">
                <a:solidFill>
                  <a:srgbClr val="FF0000"/>
                </a:solidFill>
              </a:rPr>
              <a:t>front panel ports</a:t>
            </a:r>
            <a:r>
              <a:rPr lang="en-US" altLang="zh-TW" sz="2800" dirty="0"/>
              <a:t> that are capable of switching up to </a:t>
            </a:r>
            <a:r>
              <a:rPr lang="en-US" altLang="zh-TW" sz="2800" dirty="0">
                <a:solidFill>
                  <a:srgbClr val="FF0000"/>
                </a:solidFill>
              </a:rPr>
              <a:t>10 </a:t>
            </a:r>
            <a:r>
              <a:rPr lang="en-US" altLang="zh-TW" sz="2800" dirty="0" err="1">
                <a:solidFill>
                  <a:srgbClr val="FF0000"/>
                </a:solidFill>
              </a:rPr>
              <a:t>Gbps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92178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INTRODUCTION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r>
              <a:rPr lang="en-US" altLang="zh-TW" sz="2800" dirty="0"/>
              <a:t>In this paper, we introduce the concept of </a:t>
            </a:r>
            <a:r>
              <a:rPr lang="en-US" altLang="zh-TW" sz="2800" dirty="0">
                <a:solidFill>
                  <a:srgbClr val="FF0000"/>
                </a:solidFill>
              </a:rPr>
              <a:t>T-Flex; a Flexible TCAM</a:t>
            </a:r>
            <a:r>
              <a:rPr lang="en-US" altLang="zh-TW" sz="2800" dirty="0"/>
              <a:t> for data center switches. We leverage the presence of on-board CPUs </a:t>
            </a:r>
            <a:r>
              <a:rPr lang="en-US" altLang="zh-TW" sz="2800" dirty="0">
                <a:solidFill>
                  <a:srgbClr val="FF0000"/>
                </a:solidFill>
              </a:rPr>
              <a:t>in </a:t>
            </a:r>
            <a:r>
              <a:rPr lang="en-US" altLang="zh-TW" sz="2800" dirty="0" err="1">
                <a:solidFill>
                  <a:srgbClr val="FF0000"/>
                </a:solidFill>
              </a:rPr>
              <a:t>ToR</a:t>
            </a:r>
            <a:r>
              <a:rPr lang="en-US" altLang="zh-TW" sz="2800" dirty="0">
                <a:solidFill>
                  <a:srgbClr val="FF0000"/>
                </a:solidFill>
              </a:rPr>
              <a:t> switches to develop a</a:t>
            </a:r>
            <a:r>
              <a:rPr lang="en-US" altLang="zh-TW" sz="2800" dirty="0"/>
              <a:t> </a:t>
            </a:r>
            <a:r>
              <a:rPr lang="en-US" altLang="zh-TW" sz="2800" dirty="0">
                <a:solidFill>
                  <a:srgbClr val="FF0000"/>
                </a:solidFill>
              </a:rPr>
              <a:t>virtual memory for storing TCAM rules</a:t>
            </a:r>
            <a:r>
              <a:rPr lang="en-US" altLang="zh-TW" sz="2800" dirty="0"/>
              <a:t>.</a:t>
            </a:r>
          </a:p>
          <a:p>
            <a:endParaRPr lang="en-US" altLang="zh-TW" sz="2800" dirty="0"/>
          </a:p>
          <a:p>
            <a:r>
              <a:rPr lang="en-US" altLang="zh-TW" sz="2800" dirty="0"/>
              <a:t>Just like the OS uses on-disk virtual memory to extend the amount of memory available to applications.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176514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EVALUATION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  <p:sp>
        <p:nvSpPr>
          <p:cNvPr id="11" name="內容版面配置區 6">
            <a:extLst>
              <a:ext uri="{FF2B5EF4-FFF2-40B4-BE49-F238E27FC236}">
                <a16:creationId xmlns:a16="http://schemas.microsoft.com/office/drawing/2014/main" id="{0E7387B3-2C4D-4A45-941E-D05D79398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12875"/>
            <a:ext cx="8130480" cy="4530725"/>
          </a:xfrm>
        </p:spPr>
        <p:txBody>
          <a:bodyPr/>
          <a:lstStyle/>
          <a:p>
            <a:r>
              <a:rPr lang="en-US" altLang="zh-TW" sz="2800" dirty="0"/>
              <a:t>The evaluation parameters are basically concerned with </a:t>
            </a:r>
            <a:r>
              <a:rPr lang="en-US" altLang="zh-TW" sz="2800" dirty="0">
                <a:solidFill>
                  <a:srgbClr val="FF0000"/>
                </a:solidFill>
              </a:rPr>
              <a:t>how the switch performs when a large number of new flows are arriving at its input ports</a:t>
            </a:r>
            <a:r>
              <a:rPr lang="en-US" altLang="zh-TW" sz="2800" dirty="0"/>
              <a:t>.</a:t>
            </a:r>
          </a:p>
          <a:p>
            <a:endParaRPr lang="en-US" altLang="zh-TW" sz="2800" dirty="0"/>
          </a:p>
          <a:p>
            <a:r>
              <a:rPr lang="en-US" altLang="zh-TW" sz="2800" dirty="0"/>
              <a:t>New flows are defined as those flows which do not have a corresponding rule in the switch </a:t>
            </a:r>
            <a:r>
              <a:rPr lang="en-US" altLang="zh-TW" sz="2800" dirty="0" smtClean="0"/>
              <a:t>TCAM.</a:t>
            </a:r>
            <a:endParaRPr lang="en-US" altLang="zh-TW" sz="2800" dirty="0"/>
          </a:p>
          <a:p>
            <a:endParaRPr lang="en-US" altLang="zh-TW" sz="2800" dirty="0"/>
          </a:p>
          <a:p>
            <a:r>
              <a:rPr lang="en-US" altLang="zh-TW" sz="2800" dirty="0"/>
              <a:t>So the switch needs to perform a lookup in the virtual TCAM in order to determine the appropriate action for them.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9481932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EVALUATION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  <p:sp>
        <p:nvSpPr>
          <p:cNvPr id="11" name="內容版面配置區 6">
            <a:extLst>
              <a:ext uri="{FF2B5EF4-FFF2-40B4-BE49-F238E27FC236}">
                <a16:creationId xmlns:a16="http://schemas.microsoft.com/office/drawing/2014/main" id="{0E7387B3-2C4D-4A45-941E-D05D79398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12875"/>
            <a:ext cx="8130480" cy="4530725"/>
          </a:xfrm>
        </p:spPr>
        <p:txBody>
          <a:bodyPr/>
          <a:lstStyle/>
          <a:p>
            <a:r>
              <a:rPr lang="en-US" altLang="zh-TW" sz="2800" dirty="0"/>
              <a:t>The T-Flex switch is able to forward a maximum of </a:t>
            </a:r>
            <a:r>
              <a:rPr lang="en-US" altLang="zh-TW" sz="2800" dirty="0">
                <a:solidFill>
                  <a:srgbClr val="FF0000"/>
                </a:solidFill>
              </a:rPr>
              <a:t>12,000 new flows per second for a duration of 10 seconds</a:t>
            </a:r>
            <a:r>
              <a:rPr lang="en-US" altLang="zh-TW" sz="2800" dirty="0"/>
              <a:t> </a:t>
            </a:r>
            <a:r>
              <a:rPr lang="en-US" altLang="zh-TW" sz="2800" dirty="0">
                <a:solidFill>
                  <a:srgbClr val="FF0000"/>
                </a:solidFill>
              </a:rPr>
              <a:t>without packet loss</a:t>
            </a:r>
            <a:r>
              <a:rPr lang="en-US" altLang="zh-TW" sz="2800" dirty="0"/>
              <a:t>. </a:t>
            </a:r>
          </a:p>
          <a:p>
            <a:endParaRPr lang="en-US" altLang="zh-TW" sz="2800" dirty="0"/>
          </a:p>
          <a:p>
            <a:r>
              <a:rPr lang="en-US" altLang="zh-TW" sz="2800" dirty="0"/>
              <a:t>T-Flex brings about an effective increase in TCAM size. We have shown an increase in effective TCAM size by a factor of 10, and demonstrated the correct operation of the switch with </a:t>
            </a:r>
            <a:r>
              <a:rPr lang="en-US" altLang="zh-TW" sz="2800" dirty="0" err="1">
                <a:solidFill>
                  <a:srgbClr val="FF0000"/>
                </a:solidFill>
              </a:rPr>
              <a:t>upto</a:t>
            </a:r>
            <a:r>
              <a:rPr lang="en-US" altLang="zh-TW" sz="2800" dirty="0">
                <a:solidFill>
                  <a:srgbClr val="FF0000"/>
                </a:solidFill>
              </a:rPr>
              <a:t> 40k rules in the virtual TCAM.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487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ARCHITECTURE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E6A64EC6-2095-43D5-9D1B-ED6E912308C4}"/>
              </a:ext>
            </a:extLst>
          </p:cNvPr>
          <p:cNvSpPr/>
          <p:nvPr/>
        </p:nvSpPr>
        <p:spPr>
          <a:xfrm>
            <a:off x="3419872" y="1141413"/>
            <a:ext cx="1836204" cy="6120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err="1"/>
              <a:t>ToR</a:t>
            </a:r>
            <a:r>
              <a:rPr lang="en-US" altLang="zh-TW" dirty="0"/>
              <a:t> Switch</a:t>
            </a:r>
          </a:p>
          <a:p>
            <a:pPr algn="ctr"/>
            <a:r>
              <a:rPr lang="en-US" altLang="zh-TW" dirty="0"/>
              <a:t>(Linux OS)</a:t>
            </a:r>
            <a:endParaRPr lang="zh-TW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21330A3-997F-44F5-A67A-83BFF4319FF2}"/>
              </a:ext>
            </a:extLst>
          </p:cNvPr>
          <p:cNvSpPr/>
          <p:nvPr/>
        </p:nvSpPr>
        <p:spPr>
          <a:xfrm>
            <a:off x="791580" y="2207338"/>
            <a:ext cx="2483768" cy="8280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ASIC</a:t>
            </a:r>
          </a:p>
          <a:p>
            <a:pPr algn="ctr"/>
            <a:r>
              <a:rPr lang="en-US" altLang="zh-TW" dirty="0"/>
              <a:t>(Application-Specific Integrated Circuit)</a:t>
            </a:r>
            <a:endParaRPr lang="zh-TW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00B84FA2-FF0B-4BE0-8B06-97661B0FB25A}"/>
              </a:ext>
            </a:extLst>
          </p:cNvPr>
          <p:cNvSpPr/>
          <p:nvPr/>
        </p:nvSpPr>
        <p:spPr>
          <a:xfrm>
            <a:off x="791580" y="3308359"/>
            <a:ext cx="2483768" cy="6120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TCAM</a:t>
            </a:r>
            <a:endParaRPr lang="zh-TW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1AD897F-3292-4D69-BED2-EC7F06F22B43}"/>
              </a:ext>
            </a:extLst>
          </p:cNvPr>
          <p:cNvSpPr/>
          <p:nvPr/>
        </p:nvSpPr>
        <p:spPr>
          <a:xfrm>
            <a:off x="791580" y="4208459"/>
            <a:ext cx="2483768" cy="6120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Default rule</a:t>
            </a:r>
          </a:p>
          <a:p>
            <a:pPr algn="ctr"/>
            <a:r>
              <a:rPr lang="en-US" altLang="zh-TW" dirty="0"/>
              <a:t>(Lowest priority)</a:t>
            </a:r>
            <a:endParaRPr lang="zh-TW" altLang="en-US" dirty="0"/>
          </a:p>
        </p:txBody>
      </p: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B3AC4D30-C72D-4755-86D1-F65FEAE973DC}"/>
              </a:ext>
            </a:extLst>
          </p:cNvPr>
          <p:cNvCxnSpPr>
            <a:stCxn id="3" idx="2"/>
            <a:endCxn id="8" idx="0"/>
          </p:cNvCxnSpPr>
          <p:nvPr/>
        </p:nvCxnSpPr>
        <p:spPr>
          <a:xfrm rot="5400000">
            <a:off x="2958791" y="828154"/>
            <a:ext cx="453857" cy="2304510"/>
          </a:xfrm>
          <a:prstGeom prst="bentConnector3">
            <a:avLst>
              <a:gd name="adj1" fmla="val 50000"/>
            </a:avLst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矩形 12">
            <a:extLst>
              <a:ext uri="{FF2B5EF4-FFF2-40B4-BE49-F238E27FC236}">
                <a16:creationId xmlns:a16="http://schemas.microsoft.com/office/drawing/2014/main" id="{DFEA9997-1E92-4717-9FFE-D396A27B493D}"/>
              </a:ext>
            </a:extLst>
          </p:cNvPr>
          <p:cNvSpPr/>
          <p:nvPr/>
        </p:nvSpPr>
        <p:spPr>
          <a:xfrm>
            <a:off x="5652120" y="2204864"/>
            <a:ext cx="2483768" cy="8280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Open </a:t>
            </a:r>
            <a:r>
              <a:rPr lang="en-US" altLang="zh-TW" dirty="0" err="1"/>
              <a:t>vSwitch</a:t>
            </a:r>
            <a:endParaRPr lang="en-US" altLang="zh-TW" dirty="0"/>
          </a:p>
          <a:p>
            <a:pPr algn="ctr"/>
            <a:r>
              <a:rPr lang="en-US" altLang="zh-TW" dirty="0"/>
              <a:t>(Application)</a:t>
            </a:r>
            <a:endParaRPr lang="zh-TW" altLang="en-US" dirty="0"/>
          </a:p>
        </p:txBody>
      </p:sp>
      <p:cxnSp>
        <p:nvCxnSpPr>
          <p:cNvPr id="20" name="直線接點 10">
            <a:extLst>
              <a:ext uri="{FF2B5EF4-FFF2-40B4-BE49-F238E27FC236}">
                <a16:creationId xmlns:a16="http://schemas.microsoft.com/office/drawing/2014/main" id="{6A529107-1339-45BA-BE41-3DD86E3D806A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>
            <a:off x="2033464" y="3035430"/>
            <a:ext cx="0" cy="272929"/>
          </a:xfrm>
          <a:prstGeom prst="straightConnector1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接點 10">
            <a:extLst>
              <a:ext uri="{FF2B5EF4-FFF2-40B4-BE49-F238E27FC236}">
                <a16:creationId xmlns:a16="http://schemas.microsoft.com/office/drawing/2014/main" id="{8D7448EE-0C85-4B90-85C4-02CCA74CDA95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>
            <a:off x="2033464" y="3920427"/>
            <a:ext cx="0" cy="288032"/>
          </a:xfrm>
          <a:prstGeom prst="straightConnector1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接點 10">
            <a:extLst>
              <a:ext uri="{FF2B5EF4-FFF2-40B4-BE49-F238E27FC236}">
                <a16:creationId xmlns:a16="http://schemas.microsoft.com/office/drawing/2014/main" id="{09A87195-A9E9-4729-A2CB-4C7EA0A06914}"/>
              </a:ext>
            </a:extLst>
          </p:cNvPr>
          <p:cNvCxnSpPr>
            <a:cxnSpLocks/>
            <a:stCxn id="3" idx="2"/>
            <a:endCxn id="13" idx="0"/>
          </p:cNvCxnSpPr>
          <p:nvPr/>
        </p:nvCxnSpPr>
        <p:spPr>
          <a:xfrm rot="16200000" flipH="1">
            <a:off x="5390298" y="701157"/>
            <a:ext cx="451383" cy="2556030"/>
          </a:xfrm>
          <a:prstGeom prst="bentConnector3">
            <a:avLst>
              <a:gd name="adj1" fmla="val 50000"/>
            </a:avLst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矩形 32">
            <a:extLst>
              <a:ext uri="{FF2B5EF4-FFF2-40B4-BE49-F238E27FC236}">
                <a16:creationId xmlns:a16="http://schemas.microsoft.com/office/drawing/2014/main" id="{BFCDE3E9-14E5-43E7-8668-1CBDD85CF667}"/>
              </a:ext>
            </a:extLst>
          </p:cNvPr>
          <p:cNvSpPr/>
          <p:nvPr/>
        </p:nvSpPr>
        <p:spPr>
          <a:xfrm>
            <a:off x="5652120" y="3284737"/>
            <a:ext cx="2483768" cy="8280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Virtual TCAM Table</a:t>
            </a:r>
          </a:p>
          <a:p>
            <a:pPr algn="ctr"/>
            <a:r>
              <a:rPr lang="en-US" altLang="zh-TW" dirty="0"/>
              <a:t>(</a:t>
            </a:r>
            <a:r>
              <a:rPr lang="en-US" altLang="zh-TW" dirty="0" err="1"/>
              <a:t>Hypercuts</a:t>
            </a:r>
            <a:r>
              <a:rPr lang="en-US" altLang="zh-TW" dirty="0"/>
              <a:t>)</a:t>
            </a:r>
            <a:endParaRPr lang="zh-TW" altLang="en-US" dirty="0"/>
          </a:p>
        </p:txBody>
      </p:sp>
      <p:cxnSp>
        <p:nvCxnSpPr>
          <p:cNvPr id="34" name="直線接點 10">
            <a:extLst>
              <a:ext uri="{FF2B5EF4-FFF2-40B4-BE49-F238E27FC236}">
                <a16:creationId xmlns:a16="http://schemas.microsoft.com/office/drawing/2014/main" id="{5BE28507-F0C0-45CD-ADA8-3A29620D292F}"/>
              </a:ext>
            </a:extLst>
          </p:cNvPr>
          <p:cNvCxnSpPr>
            <a:cxnSpLocks/>
            <a:stCxn id="13" idx="2"/>
            <a:endCxn id="33" idx="0"/>
          </p:cNvCxnSpPr>
          <p:nvPr/>
        </p:nvCxnSpPr>
        <p:spPr>
          <a:xfrm>
            <a:off x="6894004" y="3032956"/>
            <a:ext cx="0" cy="251781"/>
          </a:xfrm>
          <a:prstGeom prst="straightConnector1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矩形 40">
            <a:extLst>
              <a:ext uri="{FF2B5EF4-FFF2-40B4-BE49-F238E27FC236}">
                <a16:creationId xmlns:a16="http://schemas.microsoft.com/office/drawing/2014/main" id="{43BB9C72-A04C-4848-A41B-219242B03752}"/>
              </a:ext>
            </a:extLst>
          </p:cNvPr>
          <p:cNvSpPr/>
          <p:nvPr/>
        </p:nvSpPr>
        <p:spPr>
          <a:xfrm>
            <a:off x="5655074" y="4569349"/>
            <a:ext cx="2483768" cy="10078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Leaf Node</a:t>
            </a:r>
          </a:p>
          <a:p>
            <a:pPr algn="ctr"/>
            <a:r>
              <a:rPr lang="en-US" altLang="zh-TW" dirty="0"/>
              <a:t>(</a:t>
            </a:r>
            <a:r>
              <a:rPr lang="en-US" altLang="zh-TW" dirty="0" err="1"/>
              <a:t>Hypercut</a:t>
            </a:r>
            <a:r>
              <a:rPr lang="en-US" altLang="zh-TW" dirty="0"/>
              <a:t> buckets)</a:t>
            </a:r>
          </a:p>
          <a:p>
            <a:pPr algn="ctr"/>
            <a:r>
              <a:rPr lang="en-US" altLang="zh-TW" dirty="0"/>
              <a:t>(64 rules)</a:t>
            </a:r>
            <a:endParaRPr lang="zh-TW" altLang="en-US" dirty="0"/>
          </a:p>
        </p:txBody>
      </p:sp>
      <p:cxnSp>
        <p:nvCxnSpPr>
          <p:cNvPr id="42" name="直線接點 10">
            <a:extLst>
              <a:ext uri="{FF2B5EF4-FFF2-40B4-BE49-F238E27FC236}">
                <a16:creationId xmlns:a16="http://schemas.microsoft.com/office/drawing/2014/main" id="{AC45B053-E3BF-484B-9579-48802DF9C562}"/>
              </a:ext>
            </a:extLst>
          </p:cNvPr>
          <p:cNvCxnSpPr>
            <a:cxnSpLocks/>
            <a:stCxn id="33" idx="2"/>
            <a:endCxn id="41" idx="0"/>
          </p:cNvCxnSpPr>
          <p:nvPr/>
        </p:nvCxnSpPr>
        <p:spPr>
          <a:xfrm>
            <a:off x="6894004" y="4112829"/>
            <a:ext cx="2954" cy="456520"/>
          </a:xfrm>
          <a:prstGeom prst="straightConnector1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接點 10">
            <a:extLst>
              <a:ext uri="{FF2B5EF4-FFF2-40B4-BE49-F238E27FC236}">
                <a16:creationId xmlns:a16="http://schemas.microsoft.com/office/drawing/2014/main" id="{C99A8C7A-B4FB-4DE1-980F-60B43E69E09C}"/>
              </a:ext>
            </a:extLst>
          </p:cNvPr>
          <p:cNvCxnSpPr>
            <a:cxnSpLocks/>
            <a:stCxn id="10" idx="3"/>
            <a:endCxn id="13" idx="1"/>
          </p:cNvCxnSpPr>
          <p:nvPr/>
        </p:nvCxnSpPr>
        <p:spPr>
          <a:xfrm flipV="1">
            <a:off x="3275348" y="2618910"/>
            <a:ext cx="2376772" cy="1895583"/>
          </a:xfrm>
          <a:prstGeom prst="bentConnector3">
            <a:avLst>
              <a:gd name="adj1" fmla="val 78620"/>
            </a:avLst>
          </a:prstGeom>
          <a:ln w="19050"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接點 10">
            <a:extLst>
              <a:ext uri="{FF2B5EF4-FFF2-40B4-BE49-F238E27FC236}">
                <a16:creationId xmlns:a16="http://schemas.microsoft.com/office/drawing/2014/main" id="{1DE17E4A-B68E-4A1A-BFB2-AD17ED8F04EF}"/>
              </a:ext>
            </a:extLst>
          </p:cNvPr>
          <p:cNvCxnSpPr>
            <a:cxnSpLocks/>
            <a:stCxn id="41" idx="2"/>
            <a:endCxn id="9" idx="1"/>
          </p:cNvCxnSpPr>
          <p:nvPr/>
        </p:nvCxnSpPr>
        <p:spPr>
          <a:xfrm rot="5400000" flipH="1">
            <a:off x="2862858" y="1543115"/>
            <a:ext cx="1962821" cy="6105378"/>
          </a:xfrm>
          <a:prstGeom prst="bentConnector4">
            <a:avLst>
              <a:gd name="adj1" fmla="val -11647"/>
              <a:gd name="adj2" fmla="val 103744"/>
            </a:avLst>
          </a:prstGeom>
          <a:ln w="19050"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3684CB76-5D9B-44AD-ABE0-67B90875CDD6}"/>
              </a:ext>
            </a:extLst>
          </p:cNvPr>
          <p:cNvSpPr txBox="1"/>
          <p:nvPr/>
        </p:nvSpPr>
        <p:spPr>
          <a:xfrm>
            <a:off x="2173799" y="5412007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Insert node</a:t>
            </a:r>
            <a:endParaRPr lang="zh-TW" altLang="en-US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0CAE3F32-4310-4992-B0DC-FCD42126559F}"/>
              </a:ext>
            </a:extLst>
          </p:cNvPr>
          <p:cNvSpPr txBox="1"/>
          <p:nvPr/>
        </p:nvSpPr>
        <p:spPr>
          <a:xfrm>
            <a:off x="3320246" y="4164592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Forward packet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28123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ARCHITECTURE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pic>
        <p:nvPicPr>
          <p:cNvPr id="57" name="圖片 56">
            <a:extLst>
              <a:ext uri="{FF2B5EF4-FFF2-40B4-BE49-F238E27FC236}">
                <a16:creationId xmlns:a16="http://schemas.microsoft.com/office/drawing/2014/main" id="{CC630165-763F-4C54-8C48-8980DD7597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8" y="1433270"/>
            <a:ext cx="4776494" cy="5294667"/>
          </a:xfrm>
          <a:prstGeom prst="rect">
            <a:avLst/>
          </a:prstGeom>
        </p:spPr>
      </p:pic>
      <p:sp>
        <p:nvSpPr>
          <p:cNvPr id="58" name="內容版面配置區 6">
            <a:extLst>
              <a:ext uri="{FF2B5EF4-FFF2-40B4-BE49-F238E27FC236}">
                <a16:creationId xmlns:a16="http://schemas.microsoft.com/office/drawing/2014/main" id="{A1DC52B8-8298-434B-B111-D5E32B759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12875"/>
            <a:ext cx="3413956" cy="4530725"/>
          </a:xfrm>
        </p:spPr>
        <p:txBody>
          <a:bodyPr/>
          <a:lstStyle/>
          <a:p>
            <a:r>
              <a:rPr lang="en-US" altLang="zh-TW" sz="2800" dirty="0"/>
              <a:t>Figure 2 – 200:</a:t>
            </a:r>
          </a:p>
          <a:p>
            <a:pPr marL="0" indent="0">
              <a:buNone/>
            </a:pPr>
            <a:endParaRPr lang="en-US" altLang="zh-TW" sz="2800" dirty="0"/>
          </a:p>
          <a:p>
            <a:pPr marL="0" indent="0">
              <a:buNone/>
            </a:pPr>
            <a:r>
              <a:rPr lang="en-US" altLang="zh-TW" sz="2800" dirty="0"/>
              <a:t>The packet comes in from Host 1.</a:t>
            </a:r>
            <a:endParaRPr lang="zh-TW" altLang="en-US" sz="2800" dirty="0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D640425A-9861-4062-BE4C-2D65AA03EAF9}"/>
              </a:ext>
            </a:extLst>
          </p:cNvPr>
          <p:cNvSpPr/>
          <p:nvPr/>
        </p:nvSpPr>
        <p:spPr>
          <a:xfrm>
            <a:off x="4290617" y="4617132"/>
            <a:ext cx="641423" cy="3240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0081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ARCHITECTURE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57" name="圖片 56">
            <a:extLst>
              <a:ext uri="{FF2B5EF4-FFF2-40B4-BE49-F238E27FC236}">
                <a16:creationId xmlns:a16="http://schemas.microsoft.com/office/drawing/2014/main" id="{CC630165-763F-4C54-8C48-8980DD7597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8" y="1433270"/>
            <a:ext cx="4776494" cy="5294667"/>
          </a:xfrm>
          <a:prstGeom prst="rect">
            <a:avLst/>
          </a:prstGeom>
        </p:spPr>
      </p:pic>
      <p:sp>
        <p:nvSpPr>
          <p:cNvPr id="58" name="內容版面配置區 6">
            <a:extLst>
              <a:ext uri="{FF2B5EF4-FFF2-40B4-BE49-F238E27FC236}">
                <a16:creationId xmlns:a16="http://schemas.microsoft.com/office/drawing/2014/main" id="{A1DC52B8-8298-434B-B111-D5E32B759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12875"/>
            <a:ext cx="3413956" cy="4530725"/>
          </a:xfrm>
        </p:spPr>
        <p:txBody>
          <a:bodyPr/>
          <a:lstStyle/>
          <a:p>
            <a:r>
              <a:rPr lang="en-US" altLang="zh-TW" sz="2800" dirty="0"/>
              <a:t>Figure 2 – 201: </a:t>
            </a:r>
          </a:p>
          <a:p>
            <a:pPr marL="0" indent="0">
              <a:buNone/>
            </a:pPr>
            <a:endParaRPr lang="en-US" altLang="zh-TW" sz="2800" dirty="0"/>
          </a:p>
          <a:p>
            <a:pPr marL="0" indent="0">
              <a:buNone/>
            </a:pPr>
            <a:r>
              <a:rPr lang="en-US" altLang="zh-TW" sz="2800" dirty="0"/>
              <a:t>The incoming packet has </a:t>
            </a:r>
            <a:r>
              <a:rPr lang="en-US" altLang="zh-TW" sz="2800" dirty="0">
                <a:solidFill>
                  <a:srgbClr val="FF0000"/>
                </a:solidFill>
              </a:rPr>
              <a:t>no forwarding matching rule</a:t>
            </a:r>
            <a:r>
              <a:rPr lang="en-US" altLang="zh-TW" sz="2800" dirty="0"/>
              <a:t> in the switch TCAM and hence a TCAM Miss takes place.</a:t>
            </a:r>
            <a:endParaRPr lang="zh-TW" altLang="en-US" sz="28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1BC74A9-CA9A-4610-992C-1510BAC4972A}"/>
              </a:ext>
            </a:extLst>
          </p:cNvPr>
          <p:cNvSpPr/>
          <p:nvPr/>
        </p:nvSpPr>
        <p:spPr>
          <a:xfrm>
            <a:off x="4299270" y="4257092"/>
            <a:ext cx="641423" cy="3240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6345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ARCHITECTURE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57" name="圖片 56">
            <a:extLst>
              <a:ext uri="{FF2B5EF4-FFF2-40B4-BE49-F238E27FC236}">
                <a16:creationId xmlns:a16="http://schemas.microsoft.com/office/drawing/2014/main" id="{CC630165-763F-4C54-8C48-8980DD7597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8" y="1433270"/>
            <a:ext cx="4776494" cy="5294667"/>
          </a:xfrm>
          <a:prstGeom prst="rect">
            <a:avLst/>
          </a:prstGeom>
        </p:spPr>
      </p:pic>
      <p:sp>
        <p:nvSpPr>
          <p:cNvPr id="58" name="內容版面配置區 6">
            <a:extLst>
              <a:ext uri="{FF2B5EF4-FFF2-40B4-BE49-F238E27FC236}">
                <a16:creationId xmlns:a16="http://schemas.microsoft.com/office/drawing/2014/main" id="{A1DC52B8-8298-434B-B111-D5E32B759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12875"/>
            <a:ext cx="3413956" cy="4530725"/>
          </a:xfrm>
        </p:spPr>
        <p:txBody>
          <a:bodyPr/>
          <a:lstStyle/>
          <a:p>
            <a:r>
              <a:rPr lang="en-US" altLang="zh-TW" sz="2800" dirty="0"/>
              <a:t>Figure 2 – 202: </a:t>
            </a:r>
          </a:p>
          <a:p>
            <a:pPr marL="0" indent="0">
              <a:buNone/>
            </a:pPr>
            <a:endParaRPr lang="en-US" altLang="zh-TW" sz="2800" dirty="0"/>
          </a:p>
          <a:p>
            <a:pPr marL="0" indent="0">
              <a:buNone/>
            </a:pPr>
            <a:r>
              <a:rPr lang="en-US" altLang="zh-TW" sz="2800" dirty="0"/>
              <a:t>All packets with no matching rules in the switch TCAM will hit </a:t>
            </a:r>
            <a:r>
              <a:rPr lang="en-US" altLang="zh-TW" sz="2800" dirty="0">
                <a:solidFill>
                  <a:srgbClr val="FF0000"/>
                </a:solidFill>
              </a:rPr>
              <a:t>default rule and get redirected to </a:t>
            </a:r>
            <a:r>
              <a:rPr lang="en-US" altLang="zh-TW" sz="2800" dirty="0" err="1">
                <a:solidFill>
                  <a:srgbClr val="FF0000"/>
                </a:solidFill>
              </a:rPr>
              <a:t>TFlex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B4BE0FF-943D-4886-87A9-F6F2D751AC01}"/>
              </a:ext>
            </a:extLst>
          </p:cNvPr>
          <p:cNvSpPr/>
          <p:nvPr/>
        </p:nvSpPr>
        <p:spPr>
          <a:xfrm>
            <a:off x="4289388" y="3789040"/>
            <a:ext cx="641423" cy="3240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7090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ARCHITECTURE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57" name="圖片 56">
            <a:extLst>
              <a:ext uri="{FF2B5EF4-FFF2-40B4-BE49-F238E27FC236}">
                <a16:creationId xmlns:a16="http://schemas.microsoft.com/office/drawing/2014/main" id="{CC630165-763F-4C54-8C48-8980DD7597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8" y="1433270"/>
            <a:ext cx="4776494" cy="5294667"/>
          </a:xfrm>
          <a:prstGeom prst="rect">
            <a:avLst/>
          </a:prstGeom>
        </p:spPr>
      </p:pic>
      <p:sp>
        <p:nvSpPr>
          <p:cNvPr id="58" name="內容版面配置區 6">
            <a:extLst>
              <a:ext uri="{FF2B5EF4-FFF2-40B4-BE49-F238E27FC236}">
                <a16:creationId xmlns:a16="http://schemas.microsoft.com/office/drawing/2014/main" id="{A1DC52B8-8298-434B-B111-D5E32B759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12875"/>
            <a:ext cx="3413956" cy="4530725"/>
          </a:xfrm>
        </p:spPr>
        <p:txBody>
          <a:bodyPr/>
          <a:lstStyle/>
          <a:p>
            <a:r>
              <a:rPr lang="en-US" altLang="zh-TW" sz="2800" dirty="0"/>
              <a:t>Figure 2 – 203:</a:t>
            </a:r>
          </a:p>
          <a:p>
            <a:pPr marL="0" indent="0">
              <a:buNone/>
            </a:pPr>
            <a:endParaRPr lang="en-US" altLang="zh-TW" sz="2800" dirty="0"/>
          </a:p>
          <a:p>
            <a:pPr marL="0" indent="0">
              <a:buNone/>
            </a:pPr>
            <a:r>
              <a:rPr lang="en-US" altLang="zh-TW" sz="2800" dirty="0"/>
              <a:t>It may happen that there is </a:t>
            </a:r>
            <a:r>
              <a:rPr lang="en-US" altLang="zh-TW" sz="2800" dirty="0">
                <a:solidFill>
                  <a:srgbClr val="FF0000"/>
                </a:solidFill>
              </a:rPr>
              <a:t>no matching rule in the VTT</a:t>
            </a:r>
            <a:r>
              <a:rPr lang="en-US" altLang="zh-TW" sz="2800" dirty="0"/>
              <a:t> for this incoming packet. In this case, either the default rule is applied or the packet is </a:t>
            </a:r>
            <a:r>
              <a:rPr lang="en-US" altLang="zh-TW" sz="2800" dirty="0">
                <a:solidFill>
                  <a:srgbClr val="FF0000"/>
                </a:solidFill>
              </a:rPr>
              <a:t>sent to </a:t>
            </a:r>
            <a:r>
              <a:rPr lang="en-US" altLang="zh-TW" sz="2800" dirty="0" err="1">
                <a:solidFill>
                  <a:srgbClr val="FF0000"/>
                </a:solidFill>
              </a:rPr>
              <a:t>OpenFlow</a:t>
            </a:r>
            <a:r>
              <a:rPr lang="en-US" altLang="zh-TW" sz="2800" dirty="0">
                <a:solidFill>
                  <a:srgbClr val="FF0000"/>
                </a:solidFill>
              </a:rPr>
              <a:t> controller.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5A02364-93AA-4FFD-B10D-F7EE04A9159B}"/>
              </a:ext>
            </a:extLst>
          </p:cNvPr>
          <p:cNvSpPr/>
          <p:nvPr/>
        </p:nvSpPr>
        <p:spPr>
          <a:xfrm>
            <a:off x="4289388" y="2852936"/>
            <a:ext cx="641423" cy="3240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2267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ARCHITECTURE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57" name="圖片 56">
            <a:extLst>
              <a:ext uri="{FF2B5EF4-FFF2-40B4-BE49-F238E27FC236}">
                <a16:creationId xmlns:a16="http://schemas.microsoft.com/office/drawing/2014/main" id="{CC630165-763F-4C54-8C48-8980DD7597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8" y="1433270"/>
            <a:ext cx="4776494" cy="5294667"/>
          </a:xfrm>
          <a:prstGeom prst="rect">
            <a:avLst/>
          </a:prstGeom>
        </p:spPr>
      </p:pic>
      <p:sp>
        <p:nvSpPr>
          <p:cNvPr id="58" name="內容版面配置區 6">
            <a:extLst>
              <a:ext uri="{FF2B5EF4-FFF2-40B4-BE49-F238E27FC236}">
                <a16:creationId xmlns:a16="http://schemas.microsoft.com/office/drawing/2014/main" id="{A1DC52B8-8298-434B-B111-D5E32B759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12875"/>
            <a:ext cx="3413956" cy="4530725"/>
          </a:xfrm>
        </p:spPr>
        <p:txBody>
          <a:bodyPr/>
          <a:lstStyle/>
          <a:p>
            <a:r>
              <a:rPr lang="en-US" altLang="zh-TW" sz="2800" dirty="0"/>
              <a:t>Figure 2 – 203:</a:t>
            </a:r>
          </a:p>
          <a:p>
            <a:pPr marL="0" indent="0">
              <a:buNone/>
            </a:pPr>
            <a:endParaRPr lang="en-US" altLang="zh-TW" sz="2800" dirty="0"/>
          </a:p>
          <a:p>
            <a:pPr marL="0" indent="0">
              <a:buNone/>
            </a:pPr>
            <a:r>
              <a:rPr lang="en-US" altLang="zh-TW" sz="2800" dirty="0"/>
              <a:t>Second possibility is that a </a:t>
            </a:r>
            <a:r>
              <a:rPr lang="en-US" altLang="zh-TW" sz="2800" dirty="0">
                <a:solidFill>
                  <a:srgbClr val="FF0000"/>
                </a:solidFill>
              </a:rPr>
              <a:t>leaf node containing matching rule(s)</a:t>
            </a:r>
            <a:r>
              <a:rPr lang="en-US" altLang="zh-TW" sz="2800" dirty="0"/>
              <a:t> is found.</a:t>
            </a:r>
            <a:endParaRPr lang="zh-TW" altLang="en-US" sz="28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5A02364-93AA-4FFD-B10D-F7EE04A9159B}"/>
              </a:ext>
            </a:extLst>
          </p:cNvPr>
          <p:cNvSpPr/>
          <p:nvPr/>
        </p:nvSpPr>
        <p:spPr>
          <a:xfrm>
            <a:off x="4289388" y="2852936"/>
            <a:ext cx="641423" cy="3240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3092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ARCHITECTURE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pic>
        <p:nvPicPr>
          <p:cNvPr id="57" name="圖片 56">
            <a:extLst>
              <a:ext uri="{FF2B5EF4-FFF2-40B4-BE49-F238E27FC236}">
                <a16:creationId xmlns:a16="http://schemas.microsoft.com/office/drawing/2014/main" id="{CC630165-763F-4C54-8C48-8980DD7597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8" y="1433270"/>
            <a:ext cx="4776494" cy="5294667"/>
          </a:xfrm>
          <a:prstGeom prst="rect">
            <a:avLst/>
          </a:prstGeom>
        </p:spPr>
      </p:pic>
      <p:sp>
        <p:nvSpPr>
          <p:cNvPr id="58" name="內容版面配置區 6">
            <a:extLst>
              <a:ext uri="{FF2B5EF4-FFF2-40B4-BE49-F238E27FC236}">
                <a16:creationId xmlns:a16="http://schemas.microsoft.com/office/drawing/2014/main" id="{A1DC52B8-8298-434B-B111-D5E32B759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12875"/>
            <a:ext cx="3413956" cy="4530725"/>
          </a:xfrm>
        </p:spPr>
        <p:txBody>
          <a:bodyPr/>
          <a:lstStyle/>
          <a:p>
            <a:r>
              <a:rPr lang="en-US" altLang="zh-TW" sz="2800" dirty="0"/>
              <a:t>Figure 2 – 204:</a:t>
            </a:r>
          </a:p>
          <a:p>
            <a:pPr marL="0" indent="0">
              <a:buNone/>
            </a:pPr>
            <a:endParaRPr lang="en-US" altLang="zh-TW" sz="2800" dirty="0"/>
          </a:p>
          <a:p>
            <a:pPr marL="0" indent="0">
              <a:buNone/>
            </a:pPr>
            <a:r>
              <a:rPr lang="en-US" altLang="zh-TW" sz="2800" dirty="0"/>
              <a:t>Takes place and the leaf node is scheduled to be inserted into the switch TCAM.</a:t>
            </a:r>
            <a:endParaRPr lang="zh-TW" altLang="en-US" sz="28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5A02364-93AA-4FFD-B10D-F7EE04A9159B}"/>
              </a:ext>
            </a:extLst>
          </p:cNvPr>
          <p:cNvSpPr/>
          <p:nvPr/>
        </p:nvSpPr>
        <p:spPr>
          <a:xfrm>
            <a:off x="6351503" y="1420993"/>
            <a:ext cx="641423" cy="3240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5187333"/>
      </p:ext>
    </p:extLst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86771</TotalTime>
  <Words>1168</Words>
  <Application>Microsoft Office PowerPoint</Application>
  <PresentationFormat>如螢幕大小 (4:3)</PresentationFormat>
  <Paragraphs>247</Paragraphs>
  <Slides>21</Slides>
  <Notes>21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9" baseType="lpstr">
      <vt:lpstr>新細明體</vt:lpstr>
      <vt:lpstr>標楷體</vt:lpstr>
      <vt:lpstr>Arial</vt:lpstr>
      <vt:lpstr>Arial Black</vt:lpstr>
      <vt:lpstr>Cambria</vt:lpstr>
      <vt:lpstr>Times New Roman</vt:lpstr>
      <vt:lpstr>Wingdings</vt:lpstr>
      <vt:lpstr>Studio</vt:lpstr>
      <vt:lpstr>Virtual TCAM for Data Center Switches</vt:lpstr>
      <vt:lpstr>INTRODUCTION</vt:lpstr>
      <vt:lpstr>ARCHITECTURE</vt:lpstr>
      <vt:lpstr>ARCHITECTURE</vt:lpstr>
      <vt:lpstr>ARCHITECTURE</vt:lpstr>
      <vt:lpstr>ARCHITECTURE</vt:lpstr>
      <vt:lpstr>ARCHITECTURE</vt:lpstr>
      <vt:lpstr>ARCHITECTURE</vt:lpstr>
      <vt:lpstr>ARCHITECTURE</vt:lpstr>
      <vt:lpstr>ARCHITECTURE</vt:lpstr>
      <vt:lpstr>ARCHITECTURE</vt:lpstr>
      <vt:lpstr>ARCHITECTURE</vt:lpstr>
      <vt:lpstr>Partition-with-Splitting</vt:lpstr>
      <vt:lpstr>Partition-with-Splitting</vt:lpstr>
      <vt:lpstr>Partition-with-Splitting</vt:lpstr>
      <vt:lpstr>Partition-with-Splitting</vt:lpstr>
      <vt:lpstr>Partition-with-Splitting</vt:lpstr>
      <vt:lpstr>EVALUATION</vt:lpstr>
      <vt:lpstr>EVALUATION</vt:lpstr>
      <vt:lpstr>EVALUATION</vt:lpstr>
      <vt:lpstr>EVALUATION</vt:lpstr>
    </vt:vector>
  </TitlesOfParts>
  <Company>mediahome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chriske</cp:lastModifiedBy>
  <cp:revision>3639</cp:revision>
  <cp:lastPrinted>2013-07-22T14:09:02Z</cp:lastPrinted>
  <dcterms:created xsi:type="dcterms:W3CDTF">2004-07-16T19:12:18Z</dcterms:created>
  <dcterms:modified xsi:type="dcterms:W3CDTF">2017-06-20T09:46:37Z</dcterms:modified>
</cp:coreProperties>
</file>